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346" r:id="rId3"/>
    <p:sldId id="347" r:id="rId4"/>
    <p:sldId id="361" r:id="rId5"/>
    <p:sldId id="354" r:id="rId6"/>
    <p:sldId id="352" r:id="rId7"/>
    <p:sldId id="348" r:id="rId8"/>
    <p:sldId id="353" r:id="rId9"/>
    <p:sldId id="355" r:id="rId10"/>
    <p:sldId id="351" r:id="rId11"/>
    <p:sldId id="358" r:id="rId12"/>
    <p:sldId id="362" r:id="rId13"/>
    <p:sldId id="359" r:id="rId14"/>
    <p:sldId id="357" r:id="rId15"/>
    <p:sldId id="327" r:id="rId16"/>
  </p:sldIdLst>
  <p:sldSz cx="9144000" cy="5143500" type="screen16x9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86502" autoAdjust="0"/>
  </p:normalViewPr>
  <p:slideViewPr>
    <p:cSldViewPr>
      <p:cViewPr varScale="1">
        <p:scale>
          <a:sx n="100" d="100"/>
          <a:sy n="100" d="100"/>
        </p:scale>
        <p:origin x="91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C275A-E58F-4B3F-8A3F-4FD6FEE65937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6C5B7-F48A-4BAB-8840-6E069561E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7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362" indent="-2815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6140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7541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368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341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3313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6287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9259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672198-5405-491D-BBAF-366B6DCE23EC}" type="slidenum">
              <a:rPr lang="ru-RU" altLang="ru-RU" smtClean="0">
                <a:latin typeface="Calibri" panose="020F0502020204030204" pitchFamily="34" charset="0"/>
              </a:rPr>
              <a:pPr/>
              <a:t>2</a:t>
            </a:fld>
            <a:endParaRPr lang="ru-RU" altLang="ru-RU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73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01374db072_2_124:notes"/>
          <p:cNvSpPr txBox="1">
            <a:spLocks noGrp="1"/>
          </p:cNvSpPr>
          <p:nvPr>
            <p:ph type="body" idx="1"/>
          </p:nvPr>
        </p:nvSpPr>
        <p:spPr>
          <a:xfrm>
            <a:off x="681199" y="4724219"/>
            <a:ext cx="5449577" cy="4475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g101374db072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7713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1336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362" indent="-2815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6140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7541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368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341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3313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6287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9259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672198-5405-491D-BBAF-366B6DCE23EC}" type="slidenum">
              <a:rPr lang="ru-RU" altLang="ru-RU" smtClean="0">
                <a:latin typeface="Calibri" panose="020F0502020204030204" pitchFamily="34" charset="0"/>
              </a:rPr>
              <a:pPr/>
              <a:t>12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13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362" indent="-2815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6140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7541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368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341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3313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6287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9259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672198-5405-491D-BBAF-366B6DCE23EC}" type="slidenum">
              <a:rPr lang="ru-RU" altLang="ru-RU" smtClean="0">
                <a:latin typeface="Calibri" panose="020F0502020204030204" pitchFamily="34" charset="0"/>
              </a:rPr>
              <a:pPr/>
              <a:t>13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74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01374db072_2_124:notes"/>
          <p:cNvSpPr txBox="1">
            <a:spLocks noGrp="1"/>
          </p:cNvSpPr>
          <p:nvPr>
            <p:ph type="body" idx="1"/>
          </p:nvPr>
        </p:nvSpPr>
        <p:spPr>
          <a:xfrm>
            <a:off x="681199" y="4724219"/>
            <a:ext cx="5449577" cy="4475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g101374db072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7713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96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46857E-93D2-47E7-A61B-038B195BE657}" type="slidenum">
              <a:rPr lang="ru-RU" smtClean="0">
                <a:latin typeface="Arial" charset="0"/>
              </a:rPr>
              <a:pPr eaLnBrk="1" hangingPunct="1"/>
              <a:t>3</a:t>
            </a:fld>
            <a:endParaRPr lang="ru-RU" dirty="0" smtClean="0">
              <a:latin typeface="Arial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996990" y="753438"/>
            <a:ext cx="4813218" cy="37274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>
          <a:xfrm>
            <a:off x="680561" y="4720908"/>
            <a:ext cx="5442897" cy="446817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83913" tIns="41957" rIns="83913" bIns="41957" anchor="ctr"/>
          <a:lstStyle/>
          <a:p>
            <a:pPr defTabSz="449892"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810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46857E-93D2-47E7-A61B-038B195BE657}" type="slidenum">
              <a:rPr lang="ru-RU" smtClean="0">
                <a:latin typeface="Arial" charset="0"/>
              </a:rPr>
              <a:pPr eaLnBrk="1" hangingPunct="1"/>
              <a:t>4</a:t>
            </a:fld>
            <a:endParaRPr lang="ru-RU" dirty="0" smtClean="0">
              <a:latin typeface="Arial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996990" y="753438"/>
            <a:ext cx="4813218" cy="37274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>
          <a:xfrm>
            <a:off x="680561" y="4720908"/>
            <a:ext cx="5442897" cy="446817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83913" tIns="41957" rIns="83913" bIns="41957" anchor="ctr"/>
          <a:lstStyle/>
          <a:p>
            <a:pPr defTabSz="449892"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44921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362" indent="-2815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6140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7541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368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341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3313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6287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9259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672198-5405-491D-BBAF-366B6DCE23EC}" type="slidenum">
              <a:rPr lang="ru-RU" altLang="ru-RU" smtClean="0"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0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362" indent="-2815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6140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7541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368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341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3313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6287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9259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672198-5405-491D-BBAF-366B6DCE23EC}" type="slidenum">
              <a:rPr lang="ru-RU" altLang="ru-RU" smtClean="0">
                <a:latin typeface="Calibri" panose="020F0502020204030204" pitchFamily="34" charset="0"/>
              </a:rPr>
              <a:pPr/>
              <a:t>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0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46857E-93D2-47E7-A61B-038B195BE657}" type="slidenum">
              <a:rPr lang="ru-RU" smtClean="0">
                <a:latin typeface="Arial" charset="0"/>
              </a:rPr>
              <a:pPr eaLnBrk="1" hangingPunct="1"/>
              <a:t>7</a:t>
            </a:fld>
            <a:endParaRPr lang="ru-RU" dirty="0" smtClean="0">
              <a:latin typeface="Arial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996990" y="753438"/>
            <a:ext cx="4813218" cy="37274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>
          <a:xfrm>
            <a:off x="680561" y="4720908"/>
            <a:ext cx="5442897" cy="446817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83913" tIns="41957" rIns="83913" bIns="41957" anchor="ctr"/>
          <a:lstStyle/>
          <a:p>
            <a:pPr defTabSz="449892"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0353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362" indent="-2815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6140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7541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368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341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3313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6287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9259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672198-5405-491D-BBAF-366B6DCE23EC}" type="slidenum">
              <a:rPr lang="ru-RU" altLang="ru-RU" smtClean="0"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29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362" indent="-2815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6140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7541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368" indent="-2249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341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3313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6287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9259" indent="-224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672198-5405-491D-BBAF-366B6DCE23EC}" type="slidenum">
              <a:rPr lang="ru-RU" altLang="ru-RU" smtClean="0">
                <a:latin typeface="Calibri" panose="020F0502020204030204" pitchFamily="34" charset="0"/>
              </a:rPr>
              <a:pPr/>
              <a:t>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49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46857E-93D2-47E7-A61B-038B195BE657}" type="slidenum">
              <a:rPr lang="ru-RU" smtClean="0">
                <a:latin typeface="Arial" charset="0"/>
              </a:rPr>
              <a:pPr eaLnBrk="1" hangingPunct="1"/>
              <a:t>10</a:t>
            </a:fld>
            <a:endParaRPr lang="ru-RU" dirty="0" smtClean="0">
              <a:latin typeface="Arial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996990" y="753438"/>
            <a:ext cx="4813218" cy="37274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>
          <a:xfrm>
            <a:off x="680561" y="4720908"/>
            <a:ext cx="5442897" cy="446817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83913" tIns="41957" rIns="83913" bIns="41957" anchor="ctr"/>
          <a:lstStyle/>
          <a:p>
            <a:pPr defTabSz="449892"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5670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5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0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6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1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0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3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7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7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53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5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782-81C9-47EF-BD22-0D9D9733E65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7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EC782-81C9-47EF-BD22-0D9D9733E659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60F1-E593-445B-833B-2F1DB6A3D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8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hyperlink" Target="http://www.gosuslugi.r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hyperlink" Target="https://www.ozon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ttp/ortopedica-kaluga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4740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5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76997"/>
            <a:ext cx="1367715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383" y="2521976"/>
            <a:ext cx="3087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ФОНД СОЦИАЛЬНОГО СТРАХОВАНИЯ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РОССИЙСКОЙ ФЕДЕРАЦИИ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277252"/>
            <a:ext cx="30243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Государственное учреждение – Калужское региональное отделение Фонда социального страхования Российской Федерации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0" y="3195130"/>
            <a:ext cx="29523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84121" y="1472906"/>
            <a:ext cx="538910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549A"/>
                </a:solidFill>
              </a:rPr>
              <a:t>«</a:t>
            </a:r>
            <a:r>
              <a:rPr lang="ru-RU" b="1" dirty="0">
                <a:solidFill>
                  <a:srgbClr val="00549A"/>
                </a:solidFill>
              </a:rPr>
              <a:t>О реализации на территории Калужской области Федерального закона </a:t>
            </a:r>
            <a:endParaRPr lang="ru-RU" dirty="0">
              <a:solidFill>
                <a:srgbClr val="00549A"/>
              </a:solidFill>
            </a:endParaRPr>
          </a:p>
          <a:p>
            <a:pPr algn="ctr"/>
            <a:r>
              <a:rPr lang="ru-RU" b="1" dirty="0">
                <a:solidFill>
                  <a:srgbClr val="00549A"/>
                </a:solidFill>
              </a:rPr>
              <a:t>от 30 декабря 2021 года </a:t>
            </a:r>
            <a:r>
              <a:rPr lang="ru-RU" b="1" dirty="0" smtClean="0">
                <a:solidFill>
                  <a:srgbClr val="00549A"/>
                </a:solidFill>
              </a:rPr>
              <a:t>№ 491</a:t>
            </a:r>
            <a:endParaRPr lang="ru-RU" b="1" dirty="0">
              <a:solidFill>
                <a:srgbClr val="00549A"/>
              </a:solidFill>
            </a:endParaRPr>
          </a:p>
          <a:p>
            <a:pPr algn="ctr"/>
            <a:r>
              <a:rPr lang="ru-RU" b="1" dirty="0" smtClean="0">
                <a:solidFill>
                  <a:srgbClr val="00549A"/>
                </a:solidFill>
              </a:rPr>
              <a:t>«</a:t>
            </a:r>
            <a:r>
              <a:rPr lang="ru-RU" b="1" dirty="0">
                <a:solidFill>
                  <a:srgbClr val="00549A"/>
                </a:solidFill>
              </a:rPr>
              <a:t>О приобретении отдельных видов товаров, </a:t>
            </a:r>
            <a:endParaRPr lang="ru-RU" dirty="0">
              <a:solidFill>
                <a:srgbClr val="00549A"/>
              </a:solidFill>
            </a:endParaRPr>
          </a:p>
          <a:p>
            <a:pPr algn="ctr"/>
            <a:r>
              <a:rPr lang="ru-RU" b="1" dirty="0">
                <a:solidFill>
                  <a:srgbClr val="00549A"/>
                </a:solidFill>
              </a:rPr>
              <a:t>работ, услуг с использованием электронного сертификата</a:t>
            </a:r>
            <a:r>
              <a:rPr lang="ru-RU" b="1" dirty="0" smtClean="0">
                <a:solidFill>
                  <a:srgbClr val="00549A"/>
                </a:solidFill>
              </a:rPr>
              <a:t>»</a:t>
            </a:r>
            <a:endParaRPr lang="ru-RU" b="1" dirty="0">
              <a:solidFill>
                <a:srgbClr val="00549A"/>
              </a:solidFill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75856" y="1131590"/>
            <a:ext cx="0" cy="24482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66890" y="2716251"/>
            <a:ext cx="5389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38" y="3577334"/>
            <a:ext cx="1334067" cy="13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5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5457" y="68287"/>
            <a:ext cx="7601863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43000" y="1295195"/>
            <a:ext cx="6402229" cy="380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9228" rIns="67500" bIns="33750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8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650" b="1" dirty="0">
                <a:solidFill>
                  <a:srgbClr val="0066CC"/>
                </a:solidFill>
                <a:cs typeface="Times New Roman" pitchFamily="18" charset="0"/>
              </a:rPr>
              <a:t> </a:t>
            </a:r>
            <a:r>
              <a:rPr lang="ru-RU" sz="105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287066" y="3522916"/>
            <a:ext cx="6481763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4691" rIns="67500" bIns="33750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>
              <a:lnSpc>
                <a:spcPct val="8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500" b="1" dirty="0">
              <a:solidFill>
                <a:srgbClr val="0066CC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1687564"/>
            <a:ext cx="7416823" cy="29700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Способы подачи заявления на получение государственной услуги: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300" dirty="0" smtClean="0"/>
              <a:t>При личном посещении отделения Фонда;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300" dirty="0" smtClean="0"/>
              <a:t>Через Многофункциональный </a:t>
            </a:r>
            <a:r>
              <a:rPr lang="ru-RU" sz="1300" dirty="0"/>
              <a:t>центр предоставления государственных и муниципальных услуг (МФЦ);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300" dirty="0" smtClean="0"/>
              <a:t>Через Единый </a:t>
            </a:r>
            <a:r>
              <a:rPr lang="ru-RU" sz="1300" dirty="0"/>
              <a:t>портал государственных и муниципальных услуг (</a:t>
            </a:r>
            <a:r>
              <a:rPr lang="ru-RU" sz="1300" u="sng" dirty="0">
                <a:hlinkClick r:id="rId4"/>
              </a:rPr>
              <a:t>www.gosuslugi.ru</a:t>
            </a:r>
            <a:r>
              <a:rPr lang="ru-RU" sz="1300" dirty="0"/>
              <a:t>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300" dirty="0" smtClean="0"/>
              <a:t>Через Почту </a:t>
            </a:r>
            <a:r>
              <a:rPr lang="ru-RU" sz="1300" dirty="0"/>
              <a:t>России.</a:t>
            </a:r>
          </a:p>
          <a:p>
            <a:endParaRPr lang="ru-RU" sz="1200" dirty="0"/>
          </a:p>
          <a:p>
            <a:r>
              <a:rPr lang="ru-RU" sz="1600" dirty="0"/>
              <a:t>Перечень документов: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300" dirty="0"/>
              <a:t>З</a:t>
            </a:r>
            <a:r>
              <a:rPr lang="ru-RU" sz="1300" dirty="0" smtClean="0"/>
              <a:t>аявление </a:t>
            </a:r>
            <a:r>
              <a:rPr lang="ru-RU" sz="1300" dirty="0"/>
              <a:t>(установленного образца);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300" dirty="0"/>
              <a:t>Д</a:t>
            </a:r>
            <a:r>
              <a:rPr lang="ru-RU" sz="1300" dirty="0" smtClean="0"/>
              <a:t>окумент</a:t>
            </a:r>
            <a:r>
              <a:rPr lang="ru-RU" sz="1300" dirty="0"/>
              <a:t>, удостоверяющий личность заявителя (в случае если за получением государственной услуги в интересах заявителя обращается его представитель, то предоставляются также документ, удостоверяющий личность представителя заявителя, и документ, подтверждающий полномочия представителя заявителя);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300" dirty="0" smtClean="0"/>
              <a:t>Реквизиты карты «Мир</a:t>
            </a:r>
            <a:r>
              <a:rPr lang="ru-RU" sz="1300" dirty="0"/>
              <a:t>».</a:t>
            </a:r>
          </a:p>
        </p:txBody>
      </p:sp>
      <p:pic>
        <p:nvPicPr>
          <p:cNvPr id="3075" name="Picture 3" descr="C:\Users\as.ryazanova.57\Desktop\На сайт\ФОТЫ-БОТЫ МФЦ\IMG_48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72816"/>
            <a:ext cx="779246" cy="68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00704" y="731048"/>
            <a:ext cx="444756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Обращаем внимание, что услуга по выдаче электронного сертификата носит заявительный характер.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8" y="78006"/>
            <a:ext cx="295774" cy="2614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1232" y="77892"/>
            <a:ext cx="5825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Калужское  региональное отделение Фонда социального страхования Российской Федерации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40" y="102855"/>
            <a:ext cx="1334067" cy="13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4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09" y="30467"/>
            <a:ext cx="1317148" cy="1317148"/>
          </a:xfrm>
          <a:prstGeom prst="rect">
            <a:avLst/>
          </a:prstGeom>
        </p:spPr>
      </p:pic>
      <p:pic>
        <p:nvPicPr>
          <p:cNvPr id="19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5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8212" y="100539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4" name="Google Shape;644;p62"/>
          <p:cNvSpPr txBox="1"/>
          <p:nvPr/>
        </p:nvSpPr>
        <p:spPr>
          <a:xfrm>
            <a:off x="313344" y="1164479"/>
            <a:ext cx="8435119" cy="2271368"/>
          </a:xfrm>
          <a:prstGeom prst="rect">
            <a:avLst/>
          </a:prstGeom>
          <a:noFill/>
          <a:ln w="63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800">
              <a:spcBef>
                <a:spcPts val="300"/>
              </a:spcBef>
              <a:buClr>
                <a:srgbClr val="0070C0"/>
              </a:buClr>
              <a:buSzPts val="800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 сегодняшний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 Калуге действует </a:t>
            </a:r>
            <a:r>
              <a:rPr lang="ru-RU" sz="1600" b="1" dirty="0" smtClean="0">
                <a:solidFill>
                  <a:srgbClr val="00549A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 </a:t>
            </a:r>
            <a:r>
              <a:rPr lang="ru-RU" sz="1600" b="1" smtClean="0">
                <a:solidFill>
                  <a:srgbClr val="00549A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торговые точки:</a:t>
            </a:r>
            <a:endParaRPr sz="1600" i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Montserrat Medium"/>
              <a:cs typeface="Times New Roman" pitchFamily="18" charset="0"/>
              <a:sym typeface="Montserrat Medium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8" y="78006"/>
            <a:ext cx="295774" cy="261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1232" y="77892"/>
            <a:ext cx="5825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Калужское  региональное отделение Фонда социального страхования Российской Федерации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722" y="485316"/>
            <a:ext cx="8267516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Торговые точки, принимающие электронный сертификат в Калуге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0828" y="1635739"/>
            <a:ext cx="85516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Калужский» филиал ФГУП «Московское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ПрОП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 Минтруда России, расположенный по адрес: г. Калуга, 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ул. Первомайская д .21. Телефон: (4842)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41-04-62,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Сайт: </a:t>
            </a:r>
            <a:r>
              <a:rPr lang="en-US" sz="1400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</a:t>
            </a:r>
            <a:r>
              <a:rPr lang="ru-RU" sz="1400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://</a:t>
            </a:r>
            <a:r>
              <a:rPr lang="en-US" sz="1400" b="1" dirty="0">
                <a:hlinkClick r:id="rId6"/>
              </a:rPr>
              <a:t>http://ortopedica-kaluga.ru</a:t>
            </a:r>
            <a:endParaRPr lang="ru-RU" sz="1400" b="1" dirty="0"/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Мценский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салон магазин филиал «ФГУП Московское ПРОП» Минтруда России, расположенный по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адресу: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Калуга,  ул. Степана Разина, 65.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Телефон: (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4842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 50-60-02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3. Интернет-магазин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OZON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,сайт: </a:t>
            </a:r>
            <a:r>
              <a:rPr lang="ru-RU" sz="1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hlinkClick r:id="rId7"/>
              </a:rPr>
              <a:t>https://www.ozon.ru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60101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5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8212" y="100539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5576" y="421294"/>
            <a:ext cx="712879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Региональным отделением проведена следующая работа по внедрению электронного сертификата: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1232" y="77892"/>
            <a:ext cx="5825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Калужское  региональное отделение Фонда социального страхования Российской Федерации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8" y="100653"/>
            <a:ext cx="295774" cy="261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1131303"/>
            <a:ext cx="6367746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региональным отделением проводится работа по информированию инвалидов о возможности оплаты покупок с помощью электронного сертификата. Информация также доведена до общественных организаций инвалидов.</a:t>
            </a:r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750" y="2358115"/>
            <a:ext cx="6548586" cy="985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регионального отделения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fss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40.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создана специальная вкладка с актуальной информацией по возможностям применения электронного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сертификата, размещена информация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Калужского филиала ФГУП «Московское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Минтруда России.</a:t>
            </a:r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3584928"/>
            <a:ext cx="6768751" cy="116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министерством труда и социальной защиты Калужской области организована и продолжается информационная разъяснительная работа по применению электронного сертификата в средствах массовой информации, в социальных сетях «В контакте» и «Одноклассники».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031" y="254098"/>
            <a:ext cx="1334067" cy="13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13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67" y="37467"/>
            <a:ext cx="1002433" cy="1002433"/>
          </a:xfrm>
          <a:prstGeom prst="rect">
            <a:avLst/>
          </a:prstGeom>
        </p:spPr>
      </p:pic>
      <p:pic>
        <p:nvPicPr>
          <p:cNvPr id="15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5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8212" y="100539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7584" y="384796"/>
            <a:ext cx="7920880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/>
              <a:t>С помощью электронного сертификата можно приобрести следующие виды изделий: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1232" y="77892"/>
            <a:ext cx="5825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Калужское  региональное отделение Фонда социального страхования Российской Федерации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8" y="84325"/>
            <a:ext cx="295774" cy="26149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906323"/>
              </p:ext>
            </p:extLst>
          </p:nvPr>
        </p:nvGraphicFramePr>
        <p:xfrm>
          <a:off x="313344" y="915566"/>
          <a:ext cx="8579136" cy="4001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729"/>
                <a:gridCol w="5517943"/>
                <a:gridCol w="1576555"/>
                <a:gridCol w="1289909"/>
              </a:tblGrid>
              <a:tr h="192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П/п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№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Технические средства реабилитации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Кол-во изделий ТСР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за 2021 год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Выдано ЭС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 </a:t>
                      </a:r>
                      <a:r>
                        <a:rPr lang="ru-RU" sz="1200" dirty="0">
                          <a:effectLst/>
                        </a:rPr>
                        <a:t>в </a:t>
                      </a:r>
                      <a:r>
                        <a:rPr lang="ru-RU" sz="1200" dirty="0" smtClean="0">
                          <a:effectLst/>
                        </a:rPr>
                        <a:t>2022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  <a:tr h="165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Трости</a:t>
                      </a:r>
                      <a:r>
                        <a:rPr lang="ru-RU" sz="1000" dirty="0">
                          <a:effectLst/>
                        </a:rPr>
                        <a:t>, костыли, опоры и поручни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1651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(1 трость, 1 ходунки)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  <a:tr h="3213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Кресла-коляски </a:t>
                      </a:r>
                      <a:r>
                        <a:rPr lang="ru-RU" sz="1000" dirty="0">
                          <a:effectLst/>
                        </a:rPr>
                        <a:t>с ручным приводом, с электроприводом и аккумуляторные батареи к ним</a:t>
                      </a:r>
                      <a:r>
                        <a:rPr lang="ru-RU" sz="1000" dirty="0" smtClean="0">
                          <a:effectLst/>
                        </a:rPr>
                        <a:t>;</a:t>
                      </a:r>
                      <a:endParaRPr lang="ru-RU" sz="1000" dirty="0">
                        <a:effectLst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838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(5 колясок)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  <a:tr h="3213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Ортопедическую </a:t>
                      </a:r>
                      <a:r>
                        <a:rPr lang="ru-RU" sz="1000" dirty="0">
                          <a:effectLst/>
                        </a:rPr>
                        <a:t>обувь</a:t>
                      </a:r>
                      <a:r>
                        <a:rPr lang="ru-RU" sz="1000" dirty="0" smtClean="0">
                          <a:effectLst/>
                        </a:rPr>
                        <a:t>;</a:t>
                      </a:r>
                      <a:endParaRPr lang="ru-RU" sz="1000" dirty="0">
                        <a:effectLst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3513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(5 сертификатов</a:t>
                      </a:r>
                      <a:r>
                        <a:rPr lang="ru-RU" sz="1000" dirty="0" smtClean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7 пар обуви)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  <a:tr h="165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Противопролежневые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матрацы и подушки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382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матрац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  <a:tr h="3213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Приспособления </a:t>
                      </a:r>
                      <a:r>
                        <a:rPr lang="ru-RU" sz="1000" dirty="0">
                          <a:effectLst/>
                        </a:rPr>
                        <a:t>для одевания, раздевания и захвата предметов;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  <a:tr h="2131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6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Специальную одежду</a:t>
                      </a:r>
                      <a:endParaRPr lang="ru-RU" sz="1000" dirty="0">
                        <a:effectLst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  <a:tr h="204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7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Специальные </a:t>
                      </a:r>
                      <a:r>
                        <a:rPr lang="ru-RU" sz="1000" dirty="0">
                          <a:effectLst/>
                        </a:rPr>
                        <a:t>устройства для чтениях «говорящих книг», для оптической коррекции слабовидения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  <a:tr h="165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Медицинские </a:t>
                      </a:r>
                      <a:r>
                        <a:rPr lang="ru-RU" sz="1000" dirty="0">
                          <a:effectLst/>
                        </a:rPr>
                        <a:t>термометры и тонометры с речевым выходом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  <a:tr h="165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9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Медицинские </a:t>
                      </a:r>
                      <a:r>
                        <a:rPr lang="ru-RU" sz="1000" dirty="0">
                          <a:effectLst/>
                        </a:rPr>
                        <a:t>термометры и тонометры с речевым выходом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  <a:tr h="21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Сигнализаторы </a:t>
                      </a:r>
                      <a:r>
                        <a:rPr lang="ru-RU" sz="1000" dirty="0">
                          <a:effectLst/>
                        </a:rPr>
                        <a:t>звука световые и </a:t>
                      </a:r>
                      <a:r>
                        <a:rPr lang="ru-RU" sz="1000" dirty="0" smtClean="0">
                          <a:effectLst/>
                        </a:rPr>
                        <a:t>вибрационные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  <a:tr h="163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11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Слуховые </a:t>
                      </a:r>
                      <a:r>
                        <a:rPr lang="ru-RU" sz="1000" dirty="0">
                          <a:effectLst/>
                        </a:rPr>
                        <a:t>аппараты, в том числе с ушными вкладышами индивидуального изготовления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2282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  <a:tr h="165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Кресло </a:t>
                      </a:r>
                      <a:r>
                        <a:rPr lang="ru-RU" sz="1000" dirty="0">
                          <a:effectLst/>
                        </a:rPr>
                        <a:t>- стулья с санитарным оснащением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  <a:tr h="165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13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Дисплей Брайля, программное обеспечение экранного доступа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  <a:tr h="165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14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</a:t>
                      </a:r>
                      <a:r>
                        <a:rPr lang="ru-RU" sz="1000" dirty="0" smtClean="0">
                          <a:effectLst/>
                        </a:rPr>
                        <a:t>бсорбирующее </a:t>
                      </a:r>
                      <a:r>
                        <a:rPr lang="ru-RU" sz="1000" dirty="0">
                          <a:effectLst/>
                        </a:rPr>
                        <a:t>белье и подгузники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3407624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  <a:tr h="165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15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Телевизоры </a:t>
                      </a:r>
                      <a:r>
                        <a:rPr lang="ru-RU" sz="1000" dirty="0">
                          <a:effectLst/>
                        </a:rPr>
                        <a:t>с телетекстом для приема программ со скрытыми субтитрами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  <a:tr h="165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16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</a:t>
                      </a:r>
                      <a:r>
                        <a:rPr lang="ru-RU" sz="1000" dirty="0" smtClean="0">
                          <a:effectLst/>
                        </a:rPr>
                        <a:t>елефонные </a:t>
                      </a:r>
                      <a:r>
                        <a:rPr lang="ru-RU" sz="1000" dirty="0">
                          <a:effectLst/>
                        </a:rPr>
                        <a:t>устройства с текстовым выходом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  <a:tr h="165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3417197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6" marR="3458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796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5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8212" y="100539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6" name="Google Shape;636;p62"/>
          <p:cNvSpPr/>
          <p:nvPr/>
        </p:nvSpPr>
        <p:spPr>
          <a:xfrm>
            <a:off x="4283968" y="1701170"/>
            <a:ext cx="4392488" cy="3086284"/>
          </a:xfrm>
          <a:prstGeom prst="roundRect">
            <a:avLst>
              <a:gd name="adj" fmla="val 512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62"/>
          <p:cNvSpPr/>
          <p:nvPr/>
        </p:nvSpPr>
        <p:spPr>
          <a:xfrm>
            <a:off x="1281174" y="1815665"/>
            <a:ext cx="2487378" cy="2971788"/>
          </a:xfrm>
          <a:prstGeom prst="roundRect">
            <a:avLst>
              <a:gd name="adj" fmla="val 512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62"/>
          <p:cNvSpPr txBox="1"/>
          <p:nvPr/>
        </p:nvSpPr>
        <p:spPr>
          <a:xfrm>
            <a:off x="1486755" y="1990512"/>
            <a:ext cx="2076216" cy="2140746"/>
          </a:xfrm>
          <a:prstGeom prst="rect">
            <a:avLst/>
          </a:prstGeom>
          <a:noFill/>
          <a:ln w="3175"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22 сертификата,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 в том числе,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2 пострадавших на производстве</a:t>
            </a:r>
          </a:p>
        </p:txBody>
      </p:sp>
      <p:sp>
        <p:nvSpPr>
          <p:cNvPr id="644" name="Google Shape;644;p62"/>
          <p:cNvSpPr txBox="1"/>
          <p:nvPr/>
        </p:nvSpPr>
        <p:spPr>
          <a:xfrm>
            <a:off x="4572000" y="1862681"/>
            <a:ext cx="3816424" cy="2725293"/>
          </a:xfrm>
          <a:prstGeom prst="rect">
            <a:avLst/>
          </a:prstGeom>
          <a:noFill/>
          <a:ln w="63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800" marR="0"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ts val="800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Montserrat Medium"/>
                <a:cs typeface="Times New Roman" pitchFamily="18" charset="0"/>
                <a:sym typeface="Montserrat"/>
              </a:rPr>
              <a:t>Зарезервировано по 14 сертификатов на сумму – 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ea typeface="Montserrat Medium"/>
                <a:cs typeface="Times New Roman" pitchFamily="18" charset="0"/>
                <a:sym typeface="Montserrat"/>
              </a:rPr>
              <a:t>1197,5тыс. рублей</a:t>
            </a:r>
          </a:p>
          <a:p>
            <a:pPr marL="177800" marR="0"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ts val="800"/>
            </a:pPr>
            <a:r>
              <a:rPr lang="ru-RU" sz="1600" b="1" i="1" dirty="0" smtClean="0">
                <a:solidFill>
                  <a:srgbClr val="FF9900"/>
                </a:solidFill>
                <a:latin typeface="Times New Roman" pitchFamily="18" charset="0"/>
                <a:ea typeface="Montserrat Medium"/>
                <a:cs typeface="Times New Roman" pitchFamily="18" charset="0"/>
                <a:sym typeface="Montserrat"/>
              </a:rPr>
              <a:t>Из них реализовано </a:t>
            </a:r>
            <a:r>
              <a:rPr lang="ru-RU" sz="1600" b="1" i="1" dirty="0" smtClean="0">
                <a:solidFill>
                  <a:srgbClr val="00549A"/>
                </a:solidFill>
                <a:latin typeface="Times New Roman" pitchFamily="18" charset="0"/>
                <a:ea typeface="Montserrat Medium"/>
                <a:cs typeface="Times New Roman" pitchFamily="18" charset="0"/>
                <a:sym typeface="Montserrat"/>
              </a:rPr>
              <a:t>5</a:t>
            </a:r>
            <a:r>
              <a:rPr lang="ru-RU" sz="1600" b="1" i="1" dirty="0" smtClean="0">
                <a:solidFill>
                  <a:srgbClr val="FF9900"/>
                </a:solidFill>
                <a:latin typeface="Times New Roman" pitchFamily="18" charset="0"/>
                <a:ea typeface="Montserrat Medium"/>
                <a:cs typeface="Times New Roman" pitchFamily="18" charset="0"/>
                <a:sym typeface="Montserrat"/>
              </a:rPr>
              <a:t> </a:t>
            </a:r>
            <a:r>
              <a:rPr lang="ru-RU" sz="1600" b="1" i="1" dirty="0" smtClean="0">
                <a:solidFill>
                  <a:srgbClr val="00549A"/>
                </a:solidFill>
                <a:latin typeface="Times New Roman" pitchFamily="18" charset="0"/>
                <a:ea typeface="Montserrat Medium"/>
                <a:cs typeface="Times New Roman" pitchFamily="18" charset="0"/>
                <a:sym typeface="Montserrat"/>
              </a:rPr>
              <a:t>сертификатов</a:t>
            </a:r>
          </a:p>
          <a:p>
            <a:pPr marL="177800" marR="0"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ts val="800"/>
            </a:pPr>
            <a:r>
              <a:rPr lang="ru-RU" sz="1600" b="1" i="1" dirty="0" smtClean="0">
                <a:solidFill>
                  <a:srgbClr val="00549A"/>
                </a:solidFill>
                <a:latin typeface="Times New Roman" pitchFamily="18" charset="0"/>
                <a:ea typeface="Montserrat Medium"/>
                <a:cs typeface="Times New Roman" pitchFamily="18" charset="0"/>
                <a:sym typeface="Montserrat"/>
              </a:rPr>
              <a:t> на сумму –  </a:t>
            </a:r>
            <a:r>
              <a:rPr lang="ru-RU" sz="1600" b="1" i="1" dirty="0" smtClean="0">
                <a:solidFill>
                  <a:srgbClr val="FF9900"/>
                </a:solidFill>
                <a:latin typeface="Times New Roman" pitchFamily="18" charset="0"/>
                <a:ea typeface="Montserrat Medium"/>
                <a:cs typeface="Times New Roman" pitchFamily="18" charset="0"/>
                <a:sym typeface="Montserrat"/>
              </a:rPr>
              <a:t>230,4 тыс. рублей</a:t>
            </a:r>
            <a:r>
              <a:rPr lang="en-US" sz="1600" b="1" i="1" dirty="0" smtClean="0">
                <a:solidFill>
                  <a:srgbClr val="FF9900"/>
                </a:solidFill>
                <a:latin typeface="Times New Roman" pitchFamily="18" charset="0"/>
                <a:ea typeface="Montserrat Medium"/>
                <a:cs typeface="Times New Roman" pitchFamily="18" charset="0"/>
                <a:sym typeface="Montserrat"/>
              </a:rPr>
              <a:t>:</a:t>
            </a:r>
            <a:endParaRPr lang="ru-RU" sz="1600" b="1" i="1" dirty="0">
              <a:solidFill>
                <a:srgbClr val="FF9900"/>
              </a:solidFill>
              <a:latin typeface="Times New Roman" pitchFamily="18" charset="0"/>
              <a:ea typeface="Montserrat Medium"/>
              <a:cs typeface="Times New Roman" pitchFamily="18" charset="0"/>
              <a:sym typeface="Montserrat"/>
            </a:endParaRPr>
          </a:p>
          <a:p>
            <a:pPr marL="177800" marR="0" lvl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ts val="800"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Montserrat Medium"/>
                <a:cs typeface="Times New Roman" pitchFamily="18" charset="0"/>
                <a:sym typeface="Montserrat"/>
              </a:rPr>
              <a:t>(протезно-ортопедическая обувь, трость,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Montserrat Medium"/>
                <a:cs typeface="Times New Roman" pitchFamily="18" charset="0"/>
                <a:sym typeface="Montserrat"/>
              </a:rPr>
              <a:t>противопролежневая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Montserrat Medium"/>
                <a:cs typeface="Times New Roman" pitchFamily="18" charset="0"/>
                <a:sym typeface="Montserrat"/>
              </a:rPr>
              <a:t> подушка  полиуретановая, кресло-коляска с ручным приводом прогулочная)</a:t>
            </a:r>
          </a:p>
          <a:p>
            <a:pPr marL="177800" marR="0"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ts val="800"/>
            </a:pP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Montserrat Medium"/>
              <a:cs typeface="Times New Roman" pitchFamily="18" charset="0"/>
              <a:sym typeface="Montserrat"/>
            </a:endParaRPr>
          </a:p>
          <a:p>
            <a:pPr marL="177800" marR="0"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ts val="800"/>
            </a:pPr>
            <a:endParaRPr sz="1600" i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Montserrat Medium"/>
              <a:cs typeface="Times New Roman" pitchFamily="18" charset="0"/>
              <a:sym typeface="Montserrat Medium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8" y="78006"/>
            <a:ext cx="295774" cy="261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1232" y="77892"/>
            <a:ext cx="5825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Калужское  региональное отделение Фонда социального страхования Российской Федерации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485194"/>
            <a:ext cx="826751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57239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ТСР и ПОИ в Калужской области с помощью электронного сертификата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03648" y="1269088"/>
            <a:ext cx="2242431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ВЫДАНО</a:t>
            </a:r>
            <a:endParaRPr lang="en-US" sz="105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165650" y="1242537"/>
            <a:ext cx="2242431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ОБЕСПЕЧЕНИЕ</a:t>
            </a:r>
            <a:endParaRPr lang="en-US" sz="105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33" y="129148"/>
            <a:ext cx="930425" cy="93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4" y="1576864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44" y="987574"/>
            <a:ext cx="1872208" cy="157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5587" y="2836961"/>
            <a:ext cx="4172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1017" y="3642430"/>
            <a:ext cx="3801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КАЛУЖСКОЕ РЕГИОНАЛЬНОЕ ОТДЕЛЕНИЕ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91695" y="3570422"/>
            <a:ext cx="568863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5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5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70" y="30163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8749" y="411510"/>
            <a:ext cx="8291002" cy="9310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 algn="ctr" defTabSz="717929">
              <a:lnSpc>
                <a:spcPct val="90000"/>
              </a:lnSpc>
              <a:defRPr/>
            </a:pPr>
            <a:r>
              <a:rPr lang="ru-RU" sz="1600" b="1" dirty="0"/>
              <a:t>П Е Р Е Ч Е Н Ь</a:t>
            </a:r>
          </a:p>
          <a:p>
            <a:pPr algn="ctr" defTabSz="717929">
              <a:lnSpc>
                <a:spcPct val="90000"/>
              </a:lnSpc>
              <a:defRPr/>
            </a:pPr>
            <a:r>
              <a:rPr lang="ru-RU" sz="1600" b="1" dirty="0"/>
              <a:t>нормативных правовых </a:t>
            </a:r>
            <a:r>
              <a:rPr lang="ru-RU" sz="1600" b="1" dirty="0" smtClean="0"/>
              <a:t>актов</a:t>
            </a:r>
            <a:endParaRPr lang="ru-RU" sz="1600" b="1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171770" y="1183191"/>
            <a:ext cx="875798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4313" indent="-214313" algn="just"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endParaRPr lang="ru-RU" altLang="ru-RU" sz="1200" b="1" dirty="0">
              <a:latin typeface="+mn-lt"/>
              <a:cs typeface="Times New Roman" panose="02020603050405020304" pitchFamily="18" charset="0"/>
            </a:endParaRPr>
          </a:p>
          <a:p>
            <a:pPr marL="214313" indent="-214313" algn="just"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ru-RU" sz="1275" b="1" dirty="0" smtClean="0">
                <a:solidFill>
                  <a:srgbClr val="002060"/>
                </a:solidFill>
                <a:latin typeface="+mn-lt"/>
              </a:rPr>
              <a:t>Федеральный закон от 30.12.2020 № 491 «о приобретении отдельных видов товаров, работ, услуг с использованием электронного сертификата</a:t>
            </a:r>
            <a:r>
              <a:rPr lang="ru-RU" altLang="ru-RU" sz="1275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»</a:t>
            </a:r>
            <a:endParaRPr lang="ru-RU" altLang="ru-RU" sz="1275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214313" indent="-214313" algn="just"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endParaRPr lang="ru-RU" altLang="ru-RU" sz="1275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214313" indent="-214313" algn="just"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1275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Постановление Правительства РФ от 29.04.2021 N 678 «Об утверждении Правил определения предельной стоимости единицы отдельного вида товара, работы, услуги, приобретаемых с использованием электронного сертификата за счет средств федерального бюджета и бюджета Фонда социального страхования Российской Федерации» </a:t>
            </a:r>
          </a:p>
          <a:p>
            <a:pPr marL="214313" indent="-214313" algn="just"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endParaRPr lang="ru-RU" altLang="ru-RU" sz="1275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214313" indent="-214313" algn="just"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1275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275" b="1" dirty="0">
                <a:solidFill>
                  <a:srgbClr val="002060"/>
                </a:solidFill>
                <a:latin typeface="+mn-lt"/>
              </a:rPr>
              <a:t>Постановление Правительства РФ от 23.04.2021 N 630 «О Государственной информационной системе электронных сертификатов» </a:t>
            </a:r>
          </a:p>
          <a:p>
            <a:pPr marL="214313" indent="-214313" algn="just"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endParaRPr lang="ru-RU" altLang="ru-RU" sz="1275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214313" indent="-214313" algn="just"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1275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Постановление Правительства РФ от 23.04.2021 N 631 «О формировании и утверждении перечней отдельных видов товаров, работ, услуг, приобретаемых с использованием электронного сертификата за счет средств бюджетов бюджетной системы Российской Федерации» </a:t>
            </a:r>
          </a:p>
          <a:p>
            <a:pPr marL="214313" indent="-214313" algn="just"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endParaRPr lang="ru-RU" altLang="ru-RU" sz="1275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214313" indent="-214313" algn="just"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1275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Приказ Казначейства России от 23.04.2021 N 17н "Об утверждении формы выписки из реестра электронных сертификатов"</a:t>
            </a:r>
            <a:endParaRPr lang="ru-RU" altLang="ru-RU" sz="1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1470"/>
            <a:ext cx="5825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Калужское  региональное отделение Фонда социального страхования Российской Федерации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0" y="78006"/>
            <a:ext cx="256447" cy="216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08" y="91806"/>
            <a:ext cx="1334067" cy="13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3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7377"/>
            <a:ext cx="9108504" cy="39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68287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345594" y="3521424"/>
            <a:ext cx="6481763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4691" rIns="67500" bIns="33750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>
              <a:lnSpc>
                <a:spcPct val="8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500" b="1" dirty="0">
              <a:solidFill>
                <a:srgbClr val="0066CC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312" y="369420"/>
            <a:ext cx="7848872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Электронный сертификат – это электронная запись в реестре ЭС, которая привязывается к номеру банковской карты платежной системы МИР, выпущенной любым банком Российской Федерации. Денежные средства на карту не перечисляются, а резервируются в Федеральном казначействе, до совершения покупки.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2138" y="2565126"/>
            <a:ext cx="6475219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Право </a:t>
            </a:r>
            <a:r>
              <a:rPr lang="ru-RU" sz="1600" b="1" dirty="0"/>
              <a:t>на электронный </a:t>
            </a:r>
            <a:r>
              <a:rPr lang="ru-RU" sz="1600" b="1" dirty="0" smtClean="0"/>
              <a:t>сертификат имеют </a:t>
            </a:r>
            <a:endParaRPr lang="ru-RU" sz="1600" dirty="0"/>
          </a:p>
        </p:txBody>
      </p:sp>
      <p:pic>
        <p:nvPicPr>
          <p:cNvPr id="2051" name="Picture 3" descr="C:\Users\as.ryazanova.57\Desktop\На сайт\ФОТЫ-БОТЫ МФЦ\IMG_4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14" y="1445359"/>
            <a:ext cx="1253498" cy="9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0" y="78006"/>
            <a:ext cx="295774" cy="2614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232" y="77892"/>
            <a:ext cx="5825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Калужское  региональное отделение Фонда социального страхования Российской Федерации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9871" y="3047445"/>
            <a:ext cx="5456151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Люди с инвалидностью, в том числе дети-инвалиды</a:t>
            </a:r>
            <a:endParaRPr lang="en-US" sz="105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44512" y="3499945"/>
            <a:ext cx="501556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Пострадавшие в результате несчастного случая на производстве</a:t>
            </a: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1799871" y="4114832"/>
            <a:ext cx="5356367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Получившие профессиональное заболевание</a:t>
            </a:r>
            <a:endParaRPr lang="en-US" sz="105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49978" y="4561546"/>
            <a:ext cx="5456151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Ветераны</a:t>
            </a:r>
            <a:endParaRPr lang="en-US" sz="105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51576"/>
            <a:ext cx="1185500" cy="118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29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5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68287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287066" y="3522916"/>
            <a:ext cx="6481763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4691" rIns="67500" bIns="33750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>
              <a:lnSpc>
                <a:spcPct val="8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500" b="1" dirty="0">
              <a:solidFill>
                <a:srgbClr val="0066CC"/>
              </a:solidFill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96" y="2404864"/>
            <a:ext cx="3752491" cy="13974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1303" y="974835"/>
            <a:ext cx="5804162" cy="11310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350" dirty="0" smtClean="0"/>
              <a:t>Стоимость </a:t>
            </a:r>
            <a:r>
              <a:rPr lang="ru-RU" sz="1350" dirty="0"/>
              <a:t>ЭС на ТСР будет соответствовать цене, по которой ФСС приобрел это ТСР по последнему госконтракту в конкретном субъекте, федеральном округе или по Российской Федерации (на дату подачи заявления).</a:t>
            </a:r>
          </a:p>
          <a:p>
            <a:r>
              <a:rPr lang="ru-RU" sz="1350" dirty="0"/>
              <a:t>Если стоимость ТСР превышает сумму ЭС, получатель услуги может доплатить из собственных средств.</a:t>
            </a:r>
          </a:p>
        </p:txBody>
      </p:sp>
      <p:sp>
        <p:nvSpPr>
          <p:cNvPr id="12" name="Овал 11"/>
          <p:cNvSpPr/>
          <p:nvPr/>
        </p:nvSpPr>
        <p:spPr>
          <a:xfrm>
            <a:off x="1372359" y="2592111"/>
            <a:ext cx="855026" cy="806821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/>
          <p:nvPr/>
        </p:nvSpPr>
        <p:spPr>
          <a:xfrm>
            <a:off x="6824451" y="2595854"/>
            <a:ext cx="860485" cy="799334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2297906" y="4082485"/>
            <a:ext cx="5427785" cy="715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Электронный сертификат-это не замена способов обеспечения ТСР по государственным контрактам, а также посредству получения компенсации за самостоятельно приобретенное ТСР.</a:t>
            </a:r>
          </a:p>
        </p:txBody>
      </p:sp>
      <p:pic>
        <p:nvPicPr>
          <p:cNvPr id="18" name="Picture 2" descr="C:\Users\as.ryazanova.57\Desktop\На сайт\ФОТЫ-БОТЫ МФЦ\IMG_45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59" y="4017097"/>
            <a:ext cx="779833" cy="83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0" y="78006"/>
            <a:ext cx="295774" cy="2614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232" y="77892"/>
            <a:ext cx="5825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Калужское  региональное отделение Фонда социального страхования Российской Федерации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1303" y="525408"/>
            <a:ext cx="5804162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Как формируется сумма электронного </a:t>
            </a:r>
            <a:r>
              <a:rPr lang="ru-RU" sz="1400" b="1" dirty="0"/>
              <a:t>сертификата</a:t>
            </a:r>
            <a:r>
              <a:rPr lang="en-US" sz="1400" b="1" dirty="0"/>
              <a:t>: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45" y="102727"/>
            <a:ext cx="1334067" cy="13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11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4686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8212" y="100539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505109"/>
            <a:ext cx="8136904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Сертификат содержит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следующие сведения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232" y="77892"/>
            <a:ext cx="5825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Калужское  региональное отделение Фонда социального страхования Российской Федерации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8" y="100653"/>
            <a:ext cx="295774" cy="2614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2" y="1109041"/>
            <a:ext cx="6624736" cy="27084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технического средства реабилитации, которое можно приобрести с использованием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сертификата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Количество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технических средств реабилитации (ТСР), которое можно приобрести с использованием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сертификата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Срок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действия, в течении которого можно использовать сертификат для оплаты технического средства реабилитации (12 мес., но не более срока проведения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реабилитационных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мероприятий в индивидуальной программе реабилитации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Максимальную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цену единицы технического средства реабилитации, которую можно оплатить сертификатом, без использования собственных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80" y="4065052"/>
            <a:ext cx="3065184" cy="9457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66" y="96744"/>
            <a:ext cx="1334067" cy="13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85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66" y="15870"/>
            <a:ext cx="1334067" cy="1334067"/>
          </a:xfrm>
          <a:prstGeom prst="rect">
            <a:avLst/>
          </a:prstGeom>
        </p:spPr>
      </p:pic>
      <p:pic>
        <p:nvPicPr>
          <p:cNvPr id="15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5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8212" y="100539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421294"/>
            <a:ext cx="545615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Перечень технических средств реабилитации, предоставляемых гражданам с использованием электронного сертификата</a:t>
            </a:r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50" b="1" dirty="0" smtClean="0"/>
              <a:t>:</a:t>
            </a:r>
            <a:endParaRPr lang="en-US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1060776"/>
            <a:ext cx="7920880" cy="39169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Трости опорные и тактильные, костыли, опоры, поручни.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Кресла-коляски с ручным приводом (комнатные, прогулочные, активного типа), с электроприводом и аккумуляторные батареи к ним, малогабаритные.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Ортопедическая обувь.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Противопролежневые</a:t>
            </a: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матрацы и подушки.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Приспособления для одевания, раздевания и захвата предметов.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 Подгузники.</a:t>
            </a:r>
            <a:endParaRPr lang="ru-RU" sz="1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Специальные устройства для чтения "говорящих книг", для оптической коррекции слабовидения.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Медицинские термометры и тонометры с речевым выходом.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Сигнализаторы звука световые и вибрационные.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Слуховые аппараты, в том числе с ушными вкладышами индивидуального изготовления.</a:t>
            </a: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Кресла-стулья с санитарным оснащением.</a:t>
            </a:r>
          </a:p>
          <a:p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</a:rPr>
              <a:t>      12. Дисплей Брайля, </a:t>
            </a: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</a:rPr>
              <a:t>программное обеспечение экранного доступа.</a:t>
            </a:r>
            <a:endParaRPr lang="ru-RU" sz="1200" dirty="0">
              <a:solidFill>
                <a:schemeClr val="bg1"/>
              </a:solidFill>
            </a:endParaRPr>
          </a:p>
          <a:p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61232" y="77892"/>
            <a:ext cx="5825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Калужское  региональное отделение Фонда социального страхования Российской Федерации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8" y="100653"/>
            <a:ext cx="295774" cy="26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9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5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90564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287066" y="3522916"/>
            <a:ext cx="6481763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4691" rIns="67500" bIns="33750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>
              <a:lnSpc>
                <a:spcPct val="8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500" b="1" dirty="0">
              <a:solidFill>
                <a:srgbClr val="0066CC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7175" y="1004810"/>
            <a:ext cx="6912767" cy="1785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/>
              <a:t>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Приобретаемое ТСР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должно соответствовать тому, что прописано человеку с инвалидностью в индивидуальной программе реабилитации/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инвалида (ИПРА).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Изделие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должно присутствовать в специальном перечне «Перечень отдельных видов товаров, работ, услуг, приобретаемых с использованием электронного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серитификата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», который утверждается Министерством труда и социальной защиты РФ.</a:t>
            </a:r>
          </a:p>
          <a:p>
            <a:pPr marL="214313" indent="-214313">
              <a:buFont typeface="Arial" pitchFamily="34" charset="0"/>
              <a:buChar char="•"/>
            </a:pP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3886148"/>
            <a:ext cx="7272808" cy="738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/>
              <a:t>Найти магазины, которые принимают электронный сертификат можно</a:t>
            </a:r>
            <a:r>
              <a:rPr lang="ru-RU" sz="1400" b="1" i="1" dirty="0"/>
              <a:t>:</a:t>
            </a:r>
            <a:endParaRPr lang="ru-RU" sz="1400" b="1" dirty="0"/>
          </a:p>
          <a:p>
            <a:r>
              <a:rPr lang="ru-RU" sz="1400" b="1" dirty="0" smtClean="0"/>
              <a:t>Через </a:t>
            </a:r>
            <a:r>
              <a:rPr lang="ru-RU" sz="1400" b="1" dirty="0"/>
              <a:t> ГИС ЭС (ecert.gov.ru).</a:t>
            </a:r>
          </a:p>
          <a:p>
            <a:r>
              <a:rPr lang="ru-RU" sz="1400" b="1" dirty="0" smtClean="0"/>
              <a:t>Электронный</a:t>
            </a:r>
            <a:r>
              <a:rPr lang="ru-RU" sz="1400" b="1" dirty="0"/>
              <a:t> каталог ТСР (ktsr.fss.ru)</a:t>
            </a:r>
          </a:p>
        </p:txBody>
      </p:sp>
      <p:pic>
        <p:nvPicPr>
          <p:cNvPr id="4099" name="Picture 3" descr="C:\Users\as.ryazanova.57\Desktop\На сайт\ФОТЫ-БОТЫ МФЦ\881b4914-f289-4715-a00b-4f4ee2b7acf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65478"/>
            <a:ext cx="1296144" cy="10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1232" y="77892"/>
            <a:ext cx="5825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Калужское  региональное отделение Фонда социального страхования Российской Федерации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0" y="78006"/>
            <a:ext cx="295774" cy="2614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98373" y="525408"/>
            <a:ext cx="5456151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Особенности электронного </a:t>
            </a:r>
            <a:r>
              <a:rPr lang="ru-RU" sz="1400" b="1" dirty="0"/>
              <a:t>сертификата</a:t>
            </a:r>
            <a:r>
              <a:rPr lang="en-US" sz="1400" b="1" dirty="0"/>
              <a:t>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443" y="156161"/>
            <a:ext cx="1191453" cy="11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83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5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8212" y="100539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63688" y="421294"/>
            <a:ext cx="5456151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электронного сертификата</a:t>
            </a:r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50" b="1" dirty="0" smtClean="0"/>
              <a:t>:</a:t>
            </a:r>
            <a:endParaRPr lang="en-US" sz="10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1232" y="77892"/>
            <a:ext cx="5825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Калужское  региональное отделение Фонда социального страхования Российской Федерации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8" y="100653"/>
            <a:ext cx="295774" cy="261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8315" y="1035473"/>
            <a:ext cx="545615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Получить ТСР можно быстрее. Нет необходимости ждать, пока изделие будет закуплено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согласно 44-ФЗ </a:t>
            </a: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по заявлению.</a:t>
            </a:r>
            <a:endParaRPr lang="en-US" sz="10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1894423"/>
            <a:ext cx="5456151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Нет необходимости тратить  собственные средства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46572" y="2555010"/>
            <a:ext cx="545615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выбора поставщика, торговой точки, в том числе интернет -магазина</a:t>
            </a:r>
            <a:endParaRPr lang="en-US" sz="105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46573" y="3584928"/>
            <a:ext cx="545615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Больше возможностей приобрести ТСР с учетом индивидуальных физиологических особенностей</a:t>
            </a:r>
            <a:endParaRPr lang="en-US" sz="105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4" y="3651870"/>
            <a:ext cx="1636677" cy="13225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69" y="267578"/>
            <a:ext cx="1334067" cy="13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26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27" y="100539"/>
            <a:ext cx="1334067" cy="1334067"/>
          </a:xfrm>
          <a:prstGeom prst="rect">
            <a:avLst/>
          </a:prstGeom>
        </p:spPr>
      </p:pic>
      <p:pic>
        <p:nvPicPr>
          <p:cNvPr id="15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5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8212" y="100539"/>
            <a:ext cx="7884368" cy="2616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63688" y="485194"/>
            <a:ext cx="5456151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 купить ТСР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электронного сертификата</a:t>
            </a:r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50" b="1" dirty="0" smtClean="0"/>
              <a:t>:</a:t>
            </a:r>
            <a:endParaRPr lang="en-US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87296"/>
            <a:ext cx="7920880" cy="29433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Найти в «Каталоге ТСР» на сайте Фонда (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ktsr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fss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необходимый товар.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Выберите изделие в разделе «карточка  товара»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«Каталоге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ТСР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ktsr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fss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Найдите поставщиков ТСР в своем городе в электронном каталоге на сайте Фонда или онлайн-поставщиков, осуществляющих доставку по вашему адресу.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Уточните информацию о предельной стоимости электронного сертификата на данный товар в конкретном регионе (Стоимость может измениться в зависимости от даты подачи заявления).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Сравните цены на нужный товар у поставщика и в каталоге Фонда.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Если цена поставщика выше, то определитесь с тем, можете ли вы доплатить разницу.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Для оформления сертификата подайте заявление через портал </a:t>
            </a:r>
            <a:r>
              <a:rPr lang="ru-RU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госуслуг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лично в региональном отделении.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295">
              <a:lnSpc>
                <a:spcPct val="105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В течение 5 рабочих дней с момента регистрации заявления и подачи документов сумма для оплаты будет доступна на карте «МИР».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232" y="77892"/>
            <a:ext cx="5825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Калужское  региональное отделение Фонда социального страхования Российской Федерации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8" y="84325"/>
            <a:ext cx="295774" cy="26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52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1490</Words>
  <Application>Microsoft Office PowerPoint</Application>
  <PresentationFormat>Экран (16:9)</PresentationFormat>
  <Paragraphs>210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Montserrat</vt:lpstr>
      <vt:lpstr>Montserrat Medium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Молочников Алексей Алексеевич</dc:creator>
  <cp:lastModifiedBy>Царегородцева Ольга Николаевна</cp:lastModifiedBy>
  <cp:revision>260</cp:revision>
  <cp:lastPrinted>2019-11-14T06:27:42Z</cp:lastPrinted>
  <dcterms:created xsi:type="dcterms:W3CDTF">2015-03-16T06:06:39Z</dcterms:created>
  <dcterms:modified xsi:type="dcterms:W3CDTF">2022-04-06T05:11:05Z</dcterms:modified>
</cp:coreProperties>
</file>